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57" r:id="rId2"/>
  </p:sldMasterIdLst>
  <p:notesMasterIdLst>
    <p:notesMasterId r:id="rId14"/>
  </p:notesMasterIdLst>
  <p:sldIdLst>
    <p:sldId id="256" r:id="rId3"/>
    <p:sldId id="271" r:id="rId4"/>
    <p:sldId id="264" r:id="rId5"/>
    <p:sldId id="266" r:id="rId6"/>
    <p:sldId id="265" r:id="rId7"/>
    <p:sldId id="267" r:id="rId8"/>
    <p:sldId id="268" r:id="rId9"/>
    <p:sldId id="269" r:id="rId10"/>
    <p:sldId id="272" r:id="rId11"/>
    <p:sldId id="273" r:id="rId12"/>
    <p:sldId id="274" r:id="rId13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buChar char="l"/>
      <a:defRPr sz="1700" b="1" kern="1200">
        <a:solidFill>
          <a:srgbClr val="CC3300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buChar char="l"/>
      <a:defRPr sz="1700" b="1" kern="1200">
        <a:solidFill>
          <a:srgbClr val="CC3300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buChar char="l"/>
      <a:defRPr sz="1700" b="1" kern="1200">
        <a:solidFill>
          <a:srgbClr val="CC3300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buChar char="l"/>
      <a:defRPr sz="1700" b="1" kern="1200">
        <a:solidFill>
          <a:srgbClr val="CC3300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Clr>
        <a:schemeClr val="tx1"/>
      </a:buClr>
      <a:buSzPct val="75000"/>
      <a:buFont typeface="Wingdings" pitchFamily="2" charset="2"/>
      <a:buChar char="l"/>
      <a:defRPr sz="1700" b="1" kern="1200">
        <a:solidFill>
          <a:srgbClr val="CC33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700" b="1" kern="1200">
        <a:solidFill>
          <a:srgbClr val="CC33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700" b="1" kern="1200">
        <a:solidFill>
          <a:srgbClr val="CC33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700" b="1" kern="1200">
        <a:solidFill>
          <a:srgbClr val="CC33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700" b="1" kern="1200">
        <a:solidFill>
          <a:srgbClr val="CC3300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8000"/>
    <a:srgbClr val="0000FF"/>
    <a:srgbClr val="0099CC"/>
    <a:srgbClr val="336699"/>
    <a:srgbClr val="CC3300"/>
    <a:srgbClr val="FFFF66"/>
    <a:srgbClr val="00FF00"/>
    <a:srgbClr val="00CC99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0" autoAdjust="0"/>
    <p:restoredTop sz="85903" autoAdjust="0"/>
  </p:normalViewPr>
  <p:slideViewPr>
    <p:cSldViewPr>
      <p:cViewPr varScale="1">
        <p:scale>
          <a:sx n="74" d="100"/>
          <a:sy n="74" d="100"/>
        </p:scale>
        <p:origin x="-36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fld id="{678BED47-B85D-4249-B4B3-0C97B3E8C0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479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BED47-B85D-4249-B4B3-0C97B3E8C07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41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BED47-B85D-4249-B4B3-0C97B3E8C07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286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BED47-B85D-4249-B4B3-0C97B3E8C07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08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BED47-B85D-4249-B4B3-0C97B3E8C07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60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BED47-B85D-4249-B4B3-0C97B3E8C07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82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CFS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15363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en-US" sz="24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15364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en-US" sz="24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  <p:sp>
        <p:nvSpPr>
          <p:cNvPr id="1536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5370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5371" name="AutoShap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pic>
        <p:nvPicPr>
          <p:cNvPr id="15372" name="Picture 12" descr="BCFS Logo_colour_lo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6925"/>
            <a:ext cx="781050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13"/>
          <p:cNvSpPr txBox="1">
            <a:spLocks noChangeArrowheads="1"/>
          </p:cNvSpPr>
          <p:nvPr userDrawn="1"/>
        </p:nvSpPr>
        <p:spPr bwMode="auto">
          <a:xfrm>
            <a:off x="196062" y="2895600"/>
            <a:ext cx="415498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squar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CA" sz="1500" dirty="0" smtClean="0">
                <a:solidFill>
                  <a:schemeClr val="bg1"/>
                </a:solidFill>
              </a:rPr>
              <a:t>Resource Practices Branch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pic>
        <p:nvPicPr>
          <p:cNvPr id="6" name="Picture 12" descr="BCFS Logo_colour_lore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76925"/>
            <a:ext cx="781050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13"/>
          <p:cNvSpPr txBox="1">
            <a:spLocks noChangeArrowheads="1"/>
          </p:cNvSpPr>
          <p:nvPr userDrawn="1"/>
        </p:nvSpPr>
        <p:spPr bwMode="auto">
          <a:xfrm>
            <a:off x="179512" y="2348880"/>
            <a:ext cx="415498" cy="3528045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/>
        </p:spPr>
        <p:txBody>
          <a:bodyPr rot="10800000" vert="eaVert" wrap="squar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CA" sz="1500" dirty="0" smtClean="0">
                <a:solidFill>
                  <a:schemeClr val="bg1"/>
                </a:solidFill>
              </a:rPr>
              <a:t>Resource Practices Branch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390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51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817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77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741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446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25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204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271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120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670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386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CD49-9884-49D7-92F0-D889201B8D3E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03/04/2013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DB6F8-DFA9-45F8-B5B8-06F971E5A369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21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4339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4340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4341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rgbClr val="008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CA"/>
              </a:p>
            </p:txBody>
          </p:sp>
        </p:grpSp>
        <p:grpSp>
          <p:nvGrpSpPr>
            <p:cNvPr id="14342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4343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4344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14345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14348" name="Picture 12" descr="BCFS Logo_colour_lor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5876925"/>
            <a:ext cx="792163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13"/>
          <p:cNvSpPr txBox="1">
            <a:spLocks noChangeArrowheads="1"/>
          </p:cNvSpPr>
          <p:nvPr userDrawn="1"/>
        </p:nvSpPr>
        <p:spPr bwMode="auto">
          <a:xfrm>
            <a:off x="162300" y="1484784"/>
            <a:ext cx="377725" cy="4392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squar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CA" sz="1500" dirty="0" smtClean="0">
                <a:solidFill>
                  <a:schemeClr val="bg1"/>
                </a:solidFill>
              </a:rPr>
              <a:t>Forest Analysis and Inventory Branch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6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4BBCD49-9884-49D7-92F0-D889201B8D3E}" type="datetimeFigureOut">
              <a:rPr lang="en-CA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03/04/2013</a:t>
            </a:fld>
            <a:endParaRPr lang="en-CA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CA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87DDB6F8-DFA9-45F8-B5B8-06F971E5A369}" type="slidenum">
              <a:rPr lang="en-CA" b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en-CA" b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783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3510040"/>
            <a:ext cx="4470400" cy="3159320"/>
          </a:xfrm>
        </p:spPr>
        <p:txBody>
          <a:bodyPr/>
          <a:lstStyle/>
          <a:p>
            <a:r>
              <a:rPr lang="en-CA" sz="2400" b="1" dirty="0" smtClean="0"/>
              <a:t>FY2012-13</a:t>
            </a:r>
          </a:p>
          <a:p>
            <a:r>
              <a:rPr lang="en-CA" sz="2400" b="1" dirty="0" smtClean="0"/>
              <a:t>Consultants’ Report by:</a:t>
            </a:r>
          </a:p>
          <a:p>
            <a:r>
              <a:rPr lang="en-CA" sz="2400" b="1" dirty="0" smtClean="0"/>
              <a:t>Steve Stearns-Smith, RPF and Wendy </a:t>
            </a:r>
            <a:r>
              <a:rPr lang="en-CA" sz="2400" b="1" dirty="0" err="1" smtClean="0"/>
              <a:t>Bergerud</a:t>
            </a:r>
            <a:endParaRPr lang="en-CA" sz="2400" b="1" dirty="0" smtClean="0"/>
          </a:p>
          <a:p>
            <a:endParaRPr lang="en-CA" sz="2400" b="1" dirty="0"/>
          </a:p>
          <a:p>
            <a:r>
              <a:rPr lang="en-CA" sz="2400" b="1" dirty="0" smtClean="0"/>
              <a:t>Project Debriefing Meeting</a:t>
            </a:r>
            <a:endParaRPr lang="en-US" sz="2400" b="1" dirty="0"/>
          </a:p>
          <a:p>
            <a:r>
              <a:rPr lang="en-CA" sz="2400" b="1" dirty="0" smtClean="0"/>
              <a:t>03 April 2013</a:t>
            </a:r>
            <a:endParaRPr lang="en-US" sz="2400" b="1" dirty="0"/>
          </a:p>
        </p:txBody>
      </p:sp>
      <p:sp>
        <p:nvSpPr>
          <p:cNvPr id="2050" name="AutoShape 2"/>
          <p:cNvSpPr>
            <a:spLocks noGrp="1" noChangeArrowheads="1"/>
          </p:cNvSpPr>
          <p:nvPr>
            <p:ph type="ctrTitle" sz="quarter"/>
          </p:nvPr>
        </p:nvSpPr>
        <p:spPr>
          <a:xfrm>
            <a:off x="1043608" y="990600"/>
            <a:ext cx="8208912" cy="1905000"/>
          </a:xfrm>
        </p:spPr>
        <p:txBody>
          <a:bodyPr/>
          <a:lstStyle/>
          <a:p>
            <a:r>
              <a:rPr lang="en-CA" sz="3200" dirty="0" smtClean="0"/>
              <a:t>Initializing TIPSY 4.3           with Silviculture Survey (RESULTS) Data </a:t>
            </a:r>
            <a:endParaRPr lang="en-CA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80728"/>
            <a:ext cx="876955" cy="87695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252" y="3429000"/>
            <a:ext cx="2081511" cy="2081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2483768" y="4880092"/>
            <a:ext cx="1152128" cy="349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143000" marR="0" indent="-2286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tabLst/>
            </a:pPr>
            <a:endParaRPr kumimoji="0" lang="en-CA" sz="1700" b="1" i="0" u="none" strike="noStrike" cap="none" normalizeH="0" baseline="0" smtClean="0">
              <a:ln>
                <a:noFill/>
              </a:ln>
              <a:solidFill>
                <a:srgbClr val="CC33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portfishin.asia/wp-content/uploads/2011/10/fly_fishing_cartoon_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8" y="615021"/>
            <a:ext cx="7944755" cy="483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9984" y="5258583"/>
            <a:ext cx="7466592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CA" sz="3200" dirty="0" smtClean="0">
                <a:solidFill>
                  <a:srgbClr val="000000"/>
                </a:solidFill>
              </a:rPr>
              <a:t> </a:t>
            </a:r>
            <a:r>
              <a:rPr lang="en-CA" sz="3200" dirty="0" err="1" smtClean="0">
                <a:solidFill>
                  <a:srgbClr val="000000"/>
                </a:solidFill>
              </a:rPr>
              <a:t>Backcasting</a:t>
            </a:r>
            <a:r>
              <a:rPr lang="en-CA" sz="3200" dirty="0" smtClean="0">
                <a:solidFill>
                  <a:srgbClr val="000000"/>
                </a:solidFill>
              </a:rPr>
              <a:t>, </a:t>
            </a:r>
          </a:p>
          <a:p>
            <a:pPr algn="ctr">
              <a:buNone/>
            </a:pPr>
            <a:r>
              <a:rPr lang="en-CA" sz="3200" dirty="0" smtClean="0">
                <a:solidFill>
                  <a:srgbClr val="000000"/>
                </a:solidFill>
              </a:rPr>
              <a:t>the opposite of forecasting.</a:t>
            </a:r>
            <a:endParaRPr lang="en-CA" sz="3200" dirty="0">
              <a:solidFill>
                <a:srgbClr val="000000"/>
              </a:solidFill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676457" y="6383337"/>
            <a:ext cx="460714" cy="474663"/>
          </a:xfrm>
        </p:spPr>
        <p:txBody>
          <a:bodyPr/>
          <a:lstStyle/>
          <a:p>
            <a:pPr>
              <a:buNone/>
            </a:pPr>
            <a:fld id="{4C3624DE-1D97-41BA-A063-0A38AE052AA1}" type="slidenum">
              <a:rPr lang="en-US" smtClean="0"/>
              <a:pPr>
                <a:buNone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00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862208" y="795736"/>
            <a:ext cx="7924800" cy="1143000"/>
          </a:xfrm>
        </p:spPr>
        <p:txBody>
          <a:bodyPr/>
          <a:lstStyle/>
          <a:p>
            <a:r>
              <a:rPr lang="en-CA" dirty="0" smtClean="0">
                <a:solidFill>
                  <a:srgbClr val="0000FF"/>
                </a:solidFill>
              </a:rPr>
              <a:t>Project Intent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54607" y="2564904"/>
            <a:ext cx="8305800" cy="4032448"/>
          </a:xfrm>
        </p:spPr>
        <p:txBody>
          <a:bodyPr/>
          <a:lstStyle/>
          <a:p>
            <a:r>
              <a:rPr lang="en-CA" dirty="0" smtClean="0"/>
              <a:t>A first approximation of standard operating procedures.</a:t>
            </a:r>
          </a:p>
          <a:p>
            <a:r>
              <a:rPr lang="en-CA" dirty="0" smtClean="0"/>
              <a:t>Primary emphasis </a:t>
            </a:r>
            <a:r>
              <a:rPr lang="en-CA" dirty="0"/>
              <a:t>on initial density and spatial distribution, building on Wendy’s </a:t>
            </a:r>
            <a:r>
              <a:rPr lang="en-CA" dirty="0" smtClean="0"/>
              <a:t>analyses.</a:t>
            </a:r>
          </a:p>
          <a:p>
            <a:r>
              <a:rPr lang="en-CA" dirty="0" smtClean="0"/>
              <a:t>Other aspects secondary </a:t>
            </a:r>
            <a:r>
              <a:rPr lang="en-CA" dirty="0"/>
              <a:t>(OAFs, </a:t>
            </a:r>
            <a:r>
              <a:rPr lang="en-CA" dirty="0" err="1"/>
              <a:t>etc</a:t>
            </a:r>
            <a:r>
              <a:rPr lang="en-CA" dirty="0" smtClean="0"/>
              <a:t>)</a:t>
            </a:r>
            <a:br>
              <a:rPr lang="en-CA" dirty="0" smtClean="0"/>
            </a:br>
            <a:r>
              <a:rPr lang="en-CA" dirty="0" smtClean="0"/>
              <a:t>i.e., conceptual, no supporting analysis.</a:t>
            </a:r>
          </a:p>
          <a:p>
            <a:r>
              <a:rPr lang="en-CA" dirty="0" smtClean="0"/>
              <a:t>General procedures to support TSR, SDM, FFT, etc. </a:t>
            </a:r>
            <a:endParaRPr lang="en-CA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676457" y="6383337"/>
            <a:ext cx="460714" cy="474663"/>
          </a:xfrm>
        </p:spPr>
        <p:txBody>
          <a:bodyPr/>
          <a:lstStyle/>
          <a:p>
            <a:fld id="{4C3624DE-1D97-41BA-A063-0A38AE052AA1}" type="slidenum">
              <a:rPr lang="en-US" smtClean="0"/>
              <a:t>3</a:t>
            </a:fld>
            <a:endParaRPr lang="en-US" dirty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419872" y="39369"/>
            <a:ext cx="5040560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 anchorCtr="1">
            <a:spAutoFit/>
          </a:bodyPr>
          <a:lstStyle>
            <a:lvl1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lang="en-CA" sz="2400" dirty="0" smtClean="0">
                <a:solidFill>
                  <a:schemeClr val="tx2"/>
                </a:solidFill>
              </a:rPr>
              <a:t>Initializing TIPSY with </a:t>
            </a:r>
            <a:r>
              <a:rPr lang="en-CA" sz="2400" dirty="0" err="1" smtClean="0">
                <a:solidFill>
                  <a:schemeClr val="tx2"/>
                </a:solidFill>
              </a:rPr>
              <a:t>SilvSurvey</a:t>
            </a:r>
            <a:r>
              <a:rPr lang="en-CA" sz="2400" dirty="0" smtClean="0">
                <a:solidFill>
                  <a:schemeClr val="tx2"/>
                </a:solidFill>
              </a:rPr>
              <a:t> Data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920" y="0"/>
            <a:ext cx="720080" cy="7200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862208" y="795736"/>
            <a:ext cx="7924800" cy="1143000"/>
          </a:xfrm>
        </p:spPr>
        <p:txBody>
          <a:bodyPr/>
          <a:lstStyle/>
          <a:p>
            <a:r>
              <a:rPr lang="en-CA" dirty="0" smtClean="0">
                <a:solidFill>
                  <a:srgbClr val="0000FF"/>
                </a:solidFill>
              </a:rPr>
              <a:t>Reflects </a:t>
            </a:r>
            <a:r>
              <a:rPr lang="en-CA" dirty="0" err="1" smtClean="0">
                <a:solidFill>
                  <a:srgbClr val="0000FF"/>
                </a:solidFill>
              </a:rPr>
              <a:t>SilvSurvey</a:t>
            </a:r>
            <a:r>
              <a:rPr lang="en-CA" dirty="0" smtClean="0">
                <a:solidFill>
                  <a:srgbClr val="0000FF"/>
                </a:solidFill>
              </a:rPr>
              <a:t> Limitations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54607" y="2564904"/>
            <a:ext cx="8305800" cy="4032448"/>
          </a:xfrm>
        </p:spPr>
        <p:txBody>
          <a:bodyPr/>
          <a:lstStyle/>
          <a:p>
            <a:r>
              <a:rPr lang="en-CA" dirty="0" smtClean="0"/>
              <a:t>Not designed to support TIPSY (free-growing declaration, not GY)</a:t>
            </a:r>
          </a:p>
          <a:p>
            <a:r>
              <a:rPr lang="en-CA" dirty="0" smtClean="0"/>
              <a:t>Broader range of stand conditions than TIPSY (therefore, follow historic practice standards for other TIPSY apps)</a:t>
            </a:r>
          </a:p>
          <a:p>
            <a:r>
              <a:rPr lang="en-CA" dirty="0" smtClean="0"/>
              <a:t>Survey Standards may sound supportive, but always check field practices (e.g., NP)</a:t>
            </a:r>
          </a:p>
          <a:p>
            <a:r>
              <a:rPr lang="en-CA" dirty="0" smtClean="0"/>
              <a:t>Potential for ocular surveys (no plot data)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676457" y="6383337"/>
            <a:ext cx="460714" cy="474663"/>
          </a:xfrm>
        </p:spPr>
        <p:txBody>
          <a:bodyPr/>
          <a:lstStyle/>
          <a:p>
            <a:fld id="{4C3624DE-1D97-41BA-A063-0A38AE052AA1}" type="slidenum">
              <a:rPr lang="en-US" smtClean="0"/>
              <a:t>4</a:t>
            </a:fld>
            <a:endParaRPr lang="en-US" dirty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419872" y="39369"/>
            <a:ext cx="5040560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 anchorCtr="1">
            <a:spAutoFit/>
          </a:bodyPr>
          <a:lstStyle>
            <a:lvl1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lang="en-CA" sz="2400" dirty="0" smtClean="0">
                <a:solidFill>
                  <a:schemeClr val="tx2"/>
                </a:solidFill>
              </a:rPr>
              <a:t>Initializing TIPSY with </a:t>
            </a:r>
            <a:r>
              <a:rPr lang="en-CA" sz="2400" dirty="0" err="1" smtClean="0">
                <a:solidFill>
                  <a:schemeClr val="tx2"/>
                </a:solidFill>
              </a:rPr>
              <a:t>SilvSurvey</a:t>
            </a:r>
            <a:r>
              <a:rPr lang="en-CA" sz="2400" dirty="0" smtClean="0">
                <a:solidFill>
                  <a:schemeClr val="tx2"/>
                </a:solidFill>
              </a:rPr>
              <a:t> Data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920" y="0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558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862208" y="795736"/>
            <a:ext cx="7924800" cy="1143000"/>
          </a:xfrm>
        </p:spPr>
        <p:txBody>
          <a:bodyPr/>
          <a:lstStyle/>
          <a:p>
            <a:r>
              <a:rPr lang="en-CA" dirty="0" smtClean="0">
                <a:solidFill>
                  <a:srgbClr val="0000FF"/>
                </a:solidFill>
              </a:rPr>
              <a:t>Reflects TIPSY Limitations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54607" y="2564904"/>
            <a:ext cx="8305800" cy="4032448"/>
          </a:xfrm>
        </p:spPr>
        <p:txBody>
          <a:bodyPr/>
          <a:lstStyle/>
          <a:p>
            <a:r>
              <a:rPr lang="en-CA" dirty="0" smtClean="0"/>
              <a:t>Long list in report, key limitations include: </a:t>
            </a:r>
          </a:p>
          <a:p>
            <a:pPr lvl="1"/>
            <a:r>
              <a:rPr lang="en-CA" dirty="0"/>
              <a:t>b</a:t>
            </a:r>
            <a:r>
              <a:rPr lang="en-CA" dirty="0" smtClean="0"/>
              <a:t>are ground (why </a:t>
            </a:r>
            <a:r>
              <a:rPr lang="en-CA" dirty="0" err="1" smtClean="0"/>
              <a:t>backcasting</a:t>
            </a:r>
            <a:r>
              <a:rPr lang="en-CA" dirty="0" smtClean="0"/>
              <a:t> is required) </a:t>
            </a:r>
          </a:p>
          <a:p>
            <a:pPr lvl="1"/>
            <a:r>
              <a:rPr lang="en-CA" dirty="0" smtClean="0"/>
              <a:t>single-species</a:t>
            </a:r>
            <a:r>
              <a:rPr lang="en-CA" dirty="0"/>
              <a:t>, </a:t>
            </a:r>
            <a:r>
              <a:rPr lang="en-CA" dirty="0" smtClean="0"/>
              <a:t>even-age</a:t>
            </a:r>
            <a:endParaRPr lang="en-CA" dirty="0"/>
          </a:p>
          <a:p>
            <a:pPr lvl="1"/>
            <a:r>
              <a:rPr lang="en-CA" dirty="0"/>
              <a:t>does not predict ingress or natural disturbance events</a:t>
            </a:r>
          </a:p>
          <a:p>
            <a:pPr lvl="1"/>
            <a:r>
              <a:rPr lang="en-CA" dirty="0" err="1"/>
              <a:t>r</a:t>
            </a:r>
            <a:r>
              <a:rPr lang="en-CA" dirty="0" err="1" smtClean="0"/>
              <a:t>egen</a:t>
            </a:r>
            <a:r>
              <a:rPr lang="en-CA" dirty="0" smtClean="0"/>
              <a:t> method implications</a:t>
            </a:r>
          </a:p>
          <a:p>
            <a:pPr lvl="1"/>
            <a:r>
              <a:rPr lang="en-CA" dirty="0" smtClean="0"/>
              <a:t>mixed-species implications</a:t>
            </a:r>
          </a:p>
          <a:p>
            <a:pPr lvl="1"/>
            <a:r>
              <a:rPr lang="en-CA" dirty="0" smtClean="0"/>
              <a:t>OAF implications</a:t>
            </a:r>
          </a:p>
          <a:p>
            <a:r>
              <a:rPr lang="en-CA" dirty="0" err="1" smtClean="0"/>
              <a:t>Backcasting</a:t>
            </a:r>
            <a:r>
              <a:rPr lang="en-CA" dirty="0" smtClean="0"/>
              <a:t> </a:t>
            </a:r>
            <a:r>
              <a:rPr lang="en-CA" dirty="0"/>
              <a:t>even more limited in some areas</a:t>
            </a:r>
          </a:p>
          <a:p>
            <a:pPr lvl="1"/>
            <a:endParaRPr lang="en-CA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676457" y="6383337"/>
            <a:ext cx="460714" cy="474663"/>
          </a:xfrm>
        </p:spPr>
        <p:txBody>
          <a:bodyPr/>
          <a:lstStyle/>
          <a:p>
            <a:fld id="{4C3624DE-1D97-41BA-A063-0A38AE052AA1}" type="slidenum">
              <a:rPr lang="en-US" smtClean="0"/>
              <a:t>5</a:t>
            </a:fld>
            <a:endParaRPr lang="en-US" dirty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419872" y="39369"/>
            <a:ext cx="5040560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 anchorCtr="1">
            <a:spAutoFit/>
          </a:bodyPr>
          <a:lstStyle>
            <a:lvl1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lang="en-CA" sz="2400" dirty="0" smtClean="0">
                <a:solidFill>
                  <a:schemeClr val="tx2"/>
                </a:solidFill>
              </a:rPr>
              <a:t>Initializing TIPSY with </a:t>
            </a:r>
            <a:r>
              <a:rPr lang="en-CA" sz="2400" dirty="0" err="1" smtClean="0">
                <a:solidFill>
                  <a:schemeClr val="tx2"/>
                </a:solidFill>
              </a:rPr>
              <a:t>SilvSurvey</a:t>
            </a:r>
            <a:r>
              <a:rPr lang="en-CA" sz="2400" dirty="0" smtClean="0">
                <a:solidFill>
                  <a:schemeClr val="tx2"/>
                </a:solidFill>
              </a:rPr>
              <a:t> Data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920" y="0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08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862208" y="795736"/>
            <a:ext cx="7924800" cy="1143000"/>
          </a:xfrm>
        </p:spPr>
        <p:txBody>
          <a:bodyPr/>
          <a:lstStyle/>
          <a:p>
            <a:r>
              <a:rPr lang="en-CA" dirty="0" err="1" smtClean="0">
                <a:solidFill>
                  <a:srgbClr val="0000FF"/>
                </a:solidFill>
              </a:rPr>
              <a:t>Regen</a:t>
            </a:r>
            <a:r>
              <a:rPr lang="en-CA" dirty="0" smtClean="0">
                <a:solidFill>
                  <a:srgbClr val="0000FF"/>
                </a:solidFill>
              </a:rPr>
              <a:t> Method (P,N,C) Implications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846548" y="2420888"/>
            <a:ext cx="8305800" cy="4392488"/>
          </a:xfrm>
        </p:spPr>
        <p:txBody>
          <a:bodyPr/>
          <a:lstStyle/>
          <a:p>
            <a:r>
              <a:rPr lang="en-CA" sz="2400" dirty="0" smtClean="0"/>
              <a:t>Independent from </a:t>
            </a:r>
            <a:r>
              <a:rPr lang="en-CA" sz="2400" dirty="0" err="1" smtClean="0"/>
              <a:t>regen</a:t>
            </a:r>
            <a:r>
              <a:rPr lang="en-CA" sz="2400" dirty="0" smtClean="0"/>
              <a:t> delay</a:t>
            </a:r>
          </a:p>
          <a:p>
            <a:r>
              <a:rPr lang="en-CA" sz="2400" dirty="0" smtClean="0"/>
              <a:t>Defines </a:t>
            </a:r>
            <a:r>
              <a:rPr lang="en-CA" sz="2400" u="sng" dirty="0" smtClean="0"/>
              <a:t>fixed</a:t>
            </a:r>
            <a:r>
              <a:rPr lang="en-CA" sz="2400" dirty="0" smtClean="0"/>
              <a:t> seedling establishment period (EP)</a:t>
            </a:r>
          </a:p>
          <a:p>
            <a:pPr marL="0" indent="0">
              <a:buNone/>
            </a:pPr>
            <a:r>
              <a:rPr lang="en-CA" sz="2400" dirty="0"/>
              <a:t> </a:t>
            </a:r>
            <a:r>
              <a:rPr lang="en-CA" sz="2400" dirty="0" smtClean="0"/>
              <a:t>   Planted = 1yr</a:t>
            </a:r>
          </a:p>
          <a:p>
            <a:pPr marL="0" indent="0">
              <a:buNone/>
            </a:pPr>
            <a:r>
              <a:rPr lang="en-CA" sz="2400" dirty="0" smtClean="0"/>
              <a:t>    Natural &amp; Clumped =~10yrs</a:t>
            </a:r>
          </a:p>
          <a:p>
            <a:r>
              <a:rPr lang="en-CA" sz="2400" dirty="0" smtClean="0"/>
              <a:t>Defines </a:t>
            </a:r>
            <a:r>
              <a:rPr lang="en-CA" sz="2400" u="sng" dirty="0" smtClean="0"/>
              <a:t>fixed</a:t>
            </a:r>
            <a:r>
              <a:rPr lang="en-CA" sz="2400" dirty="0" smtClean="0"/>
              <a:t> spatial distribution (SD)</a:t>
            </a:r>
            <a:br>
              <a:rPr lang="en-CA" sz="2400" dirty="0" smtClean="0"/>
            </a:br>
            <a:r>
              <a:rPr lang="en-CA" sz="2400" dirty="0" smtClean="0"/>
              <a:t>Planted =  square spacing</a:t>
            </a:r>
            <a:r>
              <a:rPr lang="en-CA" sz="2400" dirty="0"/>
              <a:t/>
            </a:r>
            <a:br>
              <a:rPr lang="en-CA" sz="2400" dirty="0"/>
            </a:br>
            <a:r>
              <a:rPr lang="en-CA" sz="2400" dirty="0" smtClean="0"/>
              <a:t>Natural  = random</a:t>
            </a:r>
            <a:r>
              <a:rPr lang="en-CA" sz="2400" dirty="0"/>
              <a:t/>
            </a:r>
            <a:br>
              <a:rPr lang="en-CA" sz="2400" dirty="0"/>
            </a:br>
            <a:r>
              <a:rPr lang="en-CA" sz="2400" dirty="0" smtClean="0"/>
              <a:t>Clumped = clumped random (one </a:t>
            </a:r>
            <a:r>
              <a:rPr lang="en-CA" sz="2400" dirty="0" err="1" smtClean="0"/>
              <a:t>clumpiness</a:t>
            </a:r>
            <a:r>
              <a:rPr lang="en-CA" sz="2400" dirty="0" smtClean="0"/>
              <a:t>)</a:t>
            </a:r>
          </a:p>
          <a:p>
            <a:r>
              <a:rPr lang="en-CA" sz="2400" dirty="0" err="1" smtClean="0">
                <a:solidFill>
                  <a:srgbClr val="FF0000"/>
                </a:solidFill>
              </a:rPr>
              <a:t>Regen</a:t>
            </a:r>
            <a:r>
              <a:rPr lang="en-CA" sz="2400" dirty="0" smtClean="0">
                <a:solidFill>
                  <a:srgbClr val="FF0000"/>
                </a:solidFill>
              </a:rPr>
              <a:t> method, EP &amp; SD are </a:t>
            </a:r>
            <a:r>
              <a:rPr lang="en-CA" sz="2400" u="sng" dirty="0" smtClean="0">
                <a:solidFill>
                  <a:srgbClr val="FF0000"/>
                </a:solidFill>
              </a:rPr>
              <a:t>not</a:t>
            </a:r>
            <a:r>
              <a:rPr lang="en-CA" sz="2400" dirty="0" smtClean="0">
                <a:solidFill>
                  <a:srgbClr val="FF0000"/>
                </a:solidFill>
              </a:rPr>
              <a:t> independent in TIPSY</a:t>
            </a:r>
          </a:p>
          <a:p>
            <a:r>
              <a:rPr lang="en-CA" sz="2400" dirty="0" smtClean="0">
                <a:solidFill>
                  <a:srgbClr val="FF0000"/>
                </a:solidFill>
              </a:rPr>
              <a:t>Genetic gain only applied to Planted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676457" y="6383337"/>
            <a:ext cx="460714" cy="474663"/>
          </a:xfrm>
        </p:spPr>
        <p:txBody>
          <a:bodyPr/>
          <a:lstStyle/>
          <a:p>
            <a:fld id="{4C3624DE-1D97-41BA-A063-0A38AE052AA1}" type="slidenum">
              <a:rPr lang="en-US" smtClean="0"/>
              <a:t>6</a:t>
            </a:fld>
            <a:endParaRPr lang="en-US" dirty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419872" y="39369"/>
            <a:ext cx="5040560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 anchorCtr="1">
            <a:spAutoFit/>
          </a:bodyPr>
          <a:lstStyle>
            <a:lvl1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lang="en-CA" sz="2400" dirty="0" smtClean="0">
                <a:solidFill>
                  <a:schemeClr val="tx2"/>
                </a:solidFill>
              </a:rPr>
              <a:t>Initializing TIPSY with </a:t>
            </a:r>
            <a:r>
              <a:rPr lang="en-CA" sz="2400" dirty="0" err="1" smtClean="0">
                <a:solidFill>
                  <a:schemeClr val="tx2"/>
                </a:solidFill>
              </a:rPr>
              <a:t>SilvSurvey</a:t>
            </a:r>
            <a:r>
              <a:rPr lang="en-CA" sz="2400" dirty="0" smtClean="0">
                <a:solidFill>
                  <a:schemeClr val="tx2"/>
                </a:solidFill>
              </a:rPr>
              <a:t> Data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920" y="0"/>
            <a:ext cx="720080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0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2267744" y="2105853"/>
            <a:ext cx="63029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CA" sz="2400" dirty="0" smtClean="0">
                <a:solidFill>
                  <a:prstClr val="black"/>
                </a:solidFill>
                <a:latin typeface="Calibri"/>
              </a:rPr>
              <a:t>Natural (or Clumped)</a:t>
            </a:r>
            <a:r>
              <a:rPr lang="en-CA" sz="2000" dirty="0" smtClean="0">
                <a:solidFill>
                  <a:prstClr val="black"/>
                </a:solidFill>
                <a:latin typeface="Calibri"/>
              </a:rPr>
              <a:t/>
            </a:r>
            <a:br>
              <a:rPr lang="en-CA" sz="2000" dirty="0" smtClean="0">
                <a:solidFill>
                  <a:prstClr val="black"/>
                </a:solidFill>
                <a:latin typeface="Calibri"/>
              </a:rPr>
            </a:br>
            <a:r>
              <a:rPr lang="en-CA" sz="2000" dirty="0" err="1" smtClean="0">
                <a:solidFill>
                  <a:prstClr val="black"/>
                </a:solidFill>
                <a:latin typeface="Calibri"/>
              </a:rPr>
              <a:t>Regen</a:t>
            </a:r>
            <a:r>
              <a:rPr lang="en-CA" sz="2000" dirty="0" smtClean="0">
                <a:solidFill>
                  <a:prstClr val="black"/>
                </a:solidFill>
                <a:latin typeface="Calibri"/>
              </a:rPr>
              <a:t> Delay = 2yr (default = 2)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CA" sz="2000" dirty="0" smtClean="0">
                <a:solidFill>
                  <a:prstClr val="black"/>
                </a:solidFill>
                <a:latin typeface="Calibri"/>
              </a:rPr>
              <a:t>(additional 1yr germination lag plus ~10yr establishment period are </a:t>
            </a:r>
            <a:r>
              <a:rPr lang="en-CA" sz="2000" dirty="0" smtClean="0">
                <a:solidFill>
                  <a:srgbClr val="FF0000"/>
                </a:solidFill>
                <a:latin typeface="Calibri"/>
              </a:rPr>
              <a:t>fixed</a:t>
            </a:r>
            <a:r>
              <a:rPr lang="en-CA" sz="2000" dirty="0" smtClean="0">
                <a:solidFill>
                  <a:prstClr val="black"/>
                </a:solidFill>
                <a:latin typeface="Calibri"/>
              </a:rPr>
              <a:t>)</a:t>
            </a:r>
            <a:endParaRPr lang="en-CA" sz="2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9552" y="548680"/>
            <a:ext cx="7725238" cy="4340487"/>
            <a:chOff x="1167243" y="1223755"/>
            <a:chExt cx="7725238" cy="4340487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425889" y="1644789"/>
              <a:ext cx="7466592" cy="0"/>
            </a:xfrm>
            <a:prstGeom prst="line">
              <a:avLst/>
            </a:prstGeom>
            <a:ln w="88900"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425889" y="4817893"/>
              <a:ext cx="7466592" cy="0"/>
            </a:xfrm>
            <a:prstGeom prst="line">
              <a:avLst/>
            </a:prstGeom>
            <a:ln w="88900"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 rot="16200000">
              <a:off x="-80797" y="3003390"/>
              <a:ext cx="2974785" cy="4787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2400" dirty="0" smtClean="0">
                  <a:solidFill>
                    <a:prstClr val="black"/>
                  </a:solidFill>
                  <a:latin typeface="Calibri"/>
                </a:rPr>
                <a:t>Stand Disturbance</a:t>
              </a:r>
              <a:endParaRPr lang="en-CA" sz="2400" dirty="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172548" y="1644789"/>
              <a:ext cx="0" cy="3173104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919207" y="1644789"/>
              <a:ext cx="0" cy="3173104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665866" y="1644789"/>
              <a:ext cx="0" cy="3173104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412526" y="1644789"/>
              <a:ext cx="0" cy="3173104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159185" y="1644789"/>
              <a:ext cx="0" cy="3173104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905844" y="1644789"/>
              <a:ext cx="0" cy="3173104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652503" y="1644789"/>
              <a:ext cx="0" cy="3173104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399163" y="1644789"/>
              <a:ext cx="0" cy="3173104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145822" y="1644789"/>
              <a:ext cx="0" cy="3173104"/>
            </a:xfrm>
            <a:prstGeom prst="line">
              <a:avLst/>
            </a:prstGeom>
            <a:ln w="2540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286635" y="5194910"/>
              <a:ext cx="13951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TIPSY-age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85883" y="4966632"/>
              <a:ext cx="39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1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11934" y="4966632"/>
              <a:ext cx="39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2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458593" y="4956396"/>
              <a:ext cx="39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3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205252" y="4956396"/>
              <a:ext cx="39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4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51911" y="4956396"/>
              <a:ext cx="39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5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98571" y="4956396"/>
              <a:ext cx="39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6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445230" y="4956396"/>
              <a:ext cx="39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7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212498" y="4956396"/>
              <a:ext cx="39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8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938548" y="4956396"/>
              <a:ext cx="39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9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Isosceles Triangle 31"/>
            <p:cNvSpPr/>
            <p:nvPr/>
          </p:nvSpPr>
          <p:spPr>
            <a:xfrm>
              <a:off x="2042482" y="1223755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33" name="Isosceles Triangle 32"/>
            <p:cNvSpPr/>
            <p:nvPr/>
          </p:nvSpPr>
          <p:spPr>
            <a:xfrm>
              <a:off x="2055512" y="1471654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34" name="Isosceles Triangle 33"/>
            <p:cNvSpPr/>
            <p:nvPr/>
          </p:nvSpPr>
          <p:spPr>
            <a:xfrm>
              <a:off x="2055512" y="1719553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35" name="Isosceles Triangle 34"/>
            <p:cNvSpPr/>
            <p:nvPr/>
          </p:nvSpPr>
          <p:spPr>
            <a:xfrm>
              <a:off x="2068542" y="1967451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36" name="Isosceles Triangle 35"/>
            <p:cNvSpPr/>
            <p:nvPr/>
          </p:nvSpPr>
          <p:spPr>
            <a:xfrm>
              <a:off x="2067364" y="2239746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359211" y="1644789"/>
              <a:ext cx="459805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2400" dirty="0" smtClean="0">
                  <a:solidFill>
                    <a:prstClr val="black"/>
                  </a:solidFill>
                  <a:latin typeface="Calibri"/>
                </a:rPr>
                <a:t>Planted</a:t>
              </a:r>
              <a:r>
                <a:rPr lang="en-CA" sz="2000" dirty="0" smtClean="0">
                  <a:solidFill>
                    <a:prstClr val="black"/>
                  </a:solidFill>
                  <a:latin typeface="Calibri"/>
                </a:rPr>
                <a:t/>
              </a:r>
              <a:br>
                <a:rPr lang="en-CA" sz="2000" dirty="0" smtClean="0">
                  <a:solidFill>
                    <a:prstClr val="black"/>
                  </a:solidFill>
                  <a:latin typeface="Calibri"/>
                </a:rPr>
              </a:br>
              <a:r>
                <a:rPr lang="en-CA" sz="2000" dirty="0" err="1" smtClean="0">
                  <a:solidFill>
                    <a:prstClr val="black"/>
                  </a:solidFill>
                  <a:latin typeface="Calibri"/>
                </a:rPr>
                <a:t>Regen</a:t>
              </a:r>
              <a:r>
                <a:rPr lang="en-CA" sz="2000" dirty="0" smtClean="0">
                  <a:solidFill>
                    <a:prstClr val="black"/>
                  </a:solidFill>
                  <a:latin typeface="Calibri"/>
                </a:rPr>
                <a:t> Delay = 1yr (default = 0)</a:t>
              </a:r>
            </a:p>
            <a:p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2000" dirty="0" smtClean="0">
                  <a:solidFill>
                    <a:prstClr val="black"/>
                  </a:solidFill>
                  <a:latin typeface="Calibri"/>
                </a:rPr>
                <a:t>(no accommodation for natural ingress)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241630" y="4972023"/>
              <a:ext cx="3939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CA" sz="1800" dirty="0" smtClean="0">
                  <a:solidFill>
                    <a:prstClr val="black"/>
                  </a:solidFill>
                  <a:latin typeface="Calibri"/>
                </a:rPr>
                <a:t>0</a:t>
              </a:r>
              <a:endParaRPr lang="en-CA" sz="1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9" name="Isosceles Triangle 48"/>
            <p:cNvSpPr/>
            <p:nvPr/>
          </p:nvSpPr>
          <p:spPr>
            <a:xfrm>
              <a:off x="3548315" y="4458798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52" name="Isosceles Triangle 51"/>
            <p:cNvSpPr/>
            <p:nvPr/>
          </p:nvSpPr>
          <p:spPr>
            <a:xfrm>
              <a:off x="4283784" y="4235918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53" name="Isosceles Triangle 52"/>
            <p:cNvSpPr/>
            <p:nvPr/>
          </p:nvSpPr>
          <p:spPr>
            <a:xfrm>
              <a:off x="4294379" y="4458798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55" name="Isosceles Triangle 54"/>
            <p:cNvSpPr/>
            <p:nvPr/>
          </p:nvSpPr>
          <p:spPr>
            <a:xfrm>
              <a:off x="5028720" y="4011920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56" name="Isosceles Triangle 55"/>
            <p:cNvSpPr/>
            <p:nvPr/>
          </p:nvSpPr>
          <p:spPr>
            <a:xfrm>
              <a:off x="5026009" y="4242262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57" name="Isosceles Triangle 56"/>
            <p:cNvSpPr/>
            <p:nvPr/>
          </p:nvSpPr>
          <p:spPr>
            <a:xfrm>
              <a:off x="5036604" y="4465142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58" name="Isosceles Triangle 57"/>
            <p:cNvSpPr/>
            <p:nvPr/>
          </p:nvSpPr>
          <p:spPr>
            <a:xfrm>
              <a:off x="5783210" y="3789040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59" name="Isosceles Triangle 58"/>
            <p:cNvSpPr/>
            <p:nvPr/>
          </p:nvSpPr>
          <p:spPr>
            <a:xfrm>
              <a:off x="5793805" y="4011920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60" name="Isosceles Triangle 59"/>
            <p:cNvSpPr/>
            <p:nvPr/>
          </p:nvSpPr>
          <p:spPr>
            <a:xfrm>
              <a:off x="5791094" y="4242262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61" name="Isosceles Triangle 60"/>
            <p:cNvSpPr/>
            <p:nvPr/>
          </p:nvSpPr>
          <p:spPr>
            <a:xfrm>
              <a:off x="5801689" y="4465142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62" name="Isosceles Triangle 61"/>
            <p:cNvSpPr/>
            <p:nvPr/>
          </p:nvSpPr>
          <p:spPr>
            <a:xfrm>
              <a:off x="6525435" y="3789040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63" name="Isosceles Triangle 62"/>
            <p:cNvSpPr/>
            <p:nvPr/>
          </p:nvSpPr>
          <p:spPr>
            <a:xfrm>
              <a:off x="6536030" y="4011920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64" name="Isosceles Triangle 63"/>
            <p:cNvSpPr/>
            <p:nvPr/>
          </p:nvSpPr>
          <p:spPr>
            <a:xfrm>
              <a:off x="6533319" y="4242262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65" name="Isosceles Triangle 64"/>
            <p:cNvSpPr/>
            <p:nvPr/>
          </p:nvSpPr>
          <p:spPr>
            <a:xfrm>
              <a:off x="6543914" y="4465142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66" name="Isosceles Triangle 65"/>
            <p:cNvSpPr/>
            <p:nvPr/>
          </p:nvSpPr>
          <p:spPr>
            <a:xfrm>
              <a:off x="8037385" y="4235918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67" name="Isosceles Triangle 66"/>
            <p:cNvSpPr/>
            <p:nvPr/>
          </p:nvSpPr>
          <p:spPr>
            <a:xfrm>
              <a:off x="8047980" y="4458798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68" name="Isosceles Triangle 67"/>
            <p:cNvSpPr/>
            <p:nvPr/>
          </p:nvSpPr>
          <p:spPr>
            <a:xfrm>
              <a:off x="7278255" y="4014065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69" name="Isosceles Triangle 68"/>
            <p:cNvSpPr/>
            <p:nvPr/>
          </p:nvSpPr>
          <p:spPr>
            <a:xfrm>
              <a:off x="7275544" y="4244407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  <p:sp>
          <p:nvSpPr>
            <p:cNvPr id="70" name="Isosceles Triangle 69"/>
            <p:cNvSpPr/>
            <p:nvPr/>
          </p:nvSpPr>
          <p:spPr>
            <a:xfrm>
              <a:off x="7286139" y="4467287"/>
              <a:ext cx="233331" cy="545377"/>
            </a:xfrm>
            <a:prstGeom prst="triangl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en-CA" sz="1800" b="0">
                <a:solidFill>
                  <a:prstClr val="white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98198" y="5103416"/>
            <a:ext cx="746659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2400" dirty="0" smtClean="0">
                <a:solidFill>
                  <a:srgbClr val="000000"/>
                </a:solidFill>
              </a:rPr>
              <a:t>Note how Natural and Clumped make poor surrogates for Planted plus ingress:</a:t>
            </a:r>
          </a:p>
          <a:p>
            <a:pPr marL="342900" indent="-342900"/>
            <a:r>
              <a:rPr lang="en-CA" sz="2400" dirty="0" smtClean="0">
                <a:solidFill>
                  <a:srgbClr val="000000"/>
                </a:solidFill>
              </a:rPr>
              <a:t>Wrong temporal distribution</a:t>
            </a:r>
          </a:p>
          <a:p>
            <a:pPr marL="342900" indent="-342900"/>
            <a:r>
              <a:rPr lang="en-CA" sz="2400" dirty="0" smtClean="0">
                <a:solidFill>
                  <a:srgbClr val="000000"/>
                </a:solidFill>
              </a:rPr>
              <a:t>No genetic gain</a:t>
            </a:r>
            <a:endParaRPr lang="en-CA" sz="2400" dirty="0">
              <a:solidFill>
                <a:srgbClr val="000000"/>
              </a:solidFill>
            </a:endParaRPr>
          </a:p>
        </p:txBody>
      </p:sp>
      <p:sp>
        <p:nvSpPr>
          <p:cNvPr id="5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676457" y="6383337"/>
            <a:ext cx="460714" cy="474663"/>
          </a:xfrm>
        </p:spPr>
        <p:txBody>
          <a:bodyPr/>
          <a:lstStyle/>
          <a:p>
            <a:pPr>
              <a:buNone/>
            </a:pPr>
            <a:fld id="{4C3624DE-1D97-41BA-A063-0A38AE052AA1}" type="slidenum">
              <a:rPr lang="en-US" smtClean="0"/>
              <a:pPr>
                <a:buNone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0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862208" y="795736"/>
            <a:ext cx="7924800" cy="1143000"/>
          </a:xfrm>
        </p:spPr>
        <p:txBody>
          <a:bodyPr/>
          <a:lstStyle/>
          <a:p>
            <a:r>
              <a:rPr lang="en-CA" dirty="0" smtClean="0">
                <a:solidFill>
                  <a:srgbClr val="0000FF"/>
                </a:solidFill>
              </a:rPr>
              <a:t>TIPSY Mixed-Species Implications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051537" y="2689736"/>
            <a:ext cx="4732423" cy="3979624"/>
          </a:xfrm>
        </p:spPr>
        <p:txBody>
          <a:bodyPr/>
          <a:lstStyle/>
          <a:p>
            <a:pPr marL="0" indent="0">
              <a:buNone/>
            </a:pPr>
            <a:r>
              <a:rPr lang="en-CA" sz="3200" b="1" dirty="0" smtClean="0"/>
              <a:t>1 ha:  75% </a:t>
            </a:r>
            <a:r>
              <a:rPr lang="en-CA" sz="3200" b="1" dirty="0" err="1" smtClean="0"/>
              <a:t>Fd</a:t>
            </a:r>
            <a:r>
              <a:rPr lang="en-CA" sz="3200" b="1" dirty="0" smtClean="0"/>
              <a:t> + 25% Pl</a:t>
            </a:r>
          </a:p>
          <a:p>
            <a:r>
              <a:rPr lang="en-CA" dirty="0" smtClean="0"/>
              <a:t>Same </a:t>
            </a:r>
            <a:r>
              <a:rPr lang="en-CA" dirty="0" err="1" smtClean="0"/>
              <a:t>regen</a:t>
            </a:r>
            <a:r>
              <a:rPr lang="en-CA" dirty="0" smtClean="0"/>
              <a:t> method &amp; spatial distribution</a:t>
            </a:r>
          </a:p>
          <a:p>
            <a:r>
              <a:rPr lang="en-CA" dirty="0" smtClean="0"/>
              <a:t>Same initial density</a:t>
            </a:r>
          </a:p>
          <a:p>
            <a:r>
              <a:rPr lang="en-CA" dirty="0" smtClean="0"/>
              <a:t>Different site indexes</a:t>
            </a:r>
          </a:p>
          <a:p>
            <a:r>
              <a:rPr lang="en-CA" dirty="0"/>
              <a:t>D</a:t>
            </a:r>
            <a:r>
              <a:rPr lang="en-CA" dirty="0" smtClean="0"/>
              <a:t>ifferent mortality rates</a:t>
            </a:r>
            <a:r>
              <a:rPr lang="en-CA" dirty="0" smtClean="0">
                <a:solidFill>
                  <a:srgbClr val="FF0000"/>
                </a:solidFill>
              </a:rPr>
              <a:t>**</a:t>
            </a:r>
          </a:p>
          <a:p>
            <a:r>
              <a:rPr lang="en-CA" dirty="0" err="1" smtClean="0">
                <a:solidFill>
                  <a:srgbClr val="FF0000"/>
                </a:solidFill>
              </a:rPr>
              <a:t>Backcasting</a:t>
            </a:r>
            <a:r>
              <a:rPr lang="en-CA" dirty="0" smtClean="0">
                <a:solidFill>
                  <a:srgbClr val="FF0000"/>
                </a:solidFill>
              </a:rPr>
              <a:t> methods not established yet.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676457" y="6383337"/>
            <a:ext cx="460714" cy="474663"/>
          </a:xfrm>
        </p:spPr>
        <p:txBody>
          <a:bodyPr/>
          <a:lstStyle/>
          <a:p>
            <a:fld id="{4C3624DE-1D97-41BA-A063-0A38AE052AA1}" type="slidenum">
              <a:rPr lang="en-US" smtClean="0"/>
              <a:t>8</a:t>
            </a:fld>
            <a:endParaRPr lang="en-US" dirty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419872" y="39369"/>
            <a:ext cx="5040560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 anchorCtr="1">
            <a:spAutoFit/>
          </a:bodyPr>
          <a:lstStyle>
            <a:lvl1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lang="en-CA" sz="2400" dirty="0" smtClean="0">
                <a:solidFill>
                  <a:schemeClr val="tx2"/>
                </a:solidFill>
              </a:rPr>
              <a:t>Initializing TIPSY with </a:t>
            </a:r>
            <a:r>
              <a:rPr lang="en-CA" sz="2400" dirty="0" err="1" smtClean="0">
                <a:solidFill>
                  <a:schemeClr val="tx2"/>
                </a:solidFill>
              </a:rPr>
              <a:t>SilvSurvey</a:t>
            </a:r>
            <a:r>
              <a:rPr lang="en-CA" sz="2400" dirty="0" smtClean="0">
                <a:solidFill>
                  <a:schemeClr val="tx2"/>
                </a:solidFill>
              </a:rPr>
              <a:t> Data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920" y="0"/>
            <a:ext cx="720080" cy="72008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1600" y="3049776"/>
            <a:ext cx="2900774" cy="28995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3611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862208" y="795736"/>
            <a:ext cx="7924800" cy="1143000"/>
          </a:xfrm>
        </p:spPr>
        <p:txBody>
          <a:bodyPr/>
          <a:lstStyle/>
          <a:p>
            <a:r>
              <a:rPr lang="en-CA" dirty="0" smtClean="0">
                <a:solidFill>
                  <a:srgbClr val="0000FF"/>
                </a:solidFill>
              </a:rPr>
              <a:t>OAF Implications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412457"/>
              </p:ext>
            </p:extLst>
          </p:nvPr>
        </p:nvGraphicFramePr>
        <p:xfrm>
          <a:off x="899592" y="2420888"/>
          <a:ext cx="8136904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3646"/>
                <a:gridCol w="4923258"/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OAF effect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Losses included </a:t>
                      </a:r>
                      <a:r>
                        <a:rPr lang="en-CA" sz="2000" baseline="0" dirty="0" smtClean="0"/>
                        <a:t>in survey densities?</a:t>
                      </a:r>
                      <a:endParaRPr lang="en-C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OAF1a</a:t>
                      </a:r>
                      <a:r>
                        <a:rPr lang="en-CA" sz="2000" baseline="0" dirty="0" smtClean="0"/>
                        <a:t> – NP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No, unmapped NP not sampled (plots dropped).</a:t>
                      </a:r>
                      <a:endParaRPr lang="en-C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OAF1b – non-</a:t>
                      </a:r>
                      <a:r>
                        <a:rPr lang="en-CA" sz="2000" dirty="0" err="1" smtClean="0"/>
                        <a:t>comm</a:t>
                      </a:r>
                      <a:r>
                        <a:rPr lang="en-CA" sz="2000" dirty="0" smtClean="0"/>
                        <a:t> veg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Yes, once it is established.</a:t>
                      </a:r>
                      <a:endParaRPr lang="en-C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OAF1c – endemic FH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Some, only those already expressed.</a:t>
                      </a:r>
                      <a:endParaRPr lang="en-C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OAF1d – </a:t>
                      </a:r>
                      <a:r>
                        <a:rPr lang="en-CA" sz="2000" dirty="0" err="1" smtClean="0"/>
                        <a:t>misc</a:t>
                      </a:r>
                      <a:r>
                        <a:rPr lang="en-CA" sz="2000" dirty="0" smtClean="0"/>
                        <a:t> events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Some to none, random by nature.</a:t>
                      </a:r>
                      <a:endParaRPr lang="en-C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OAF2 – DWB (TSR use)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No.</a:t>
                      </a:r>
                      <a:r>
                        <a:rPr lang="en-CA" sz="2000" baseline="0" dirty="0" smtClean="0"/>
                        <a:t>            </a:t>
                      </a:r>
                      <a:r>
                        <a:rPr lang="en-CA" sz="2000" dirty="0" smtClean="0"/>
                        <a:t>Also consider the alternate TIPSY DWB OAF option.</a:t>
                      </a:r>
                      <a:endParaRPr lang="en-CA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OAF2 --  alt. FH use</a:t>
                      </a:r>
                      <a:endParaRPr lang="en-C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2000" dirty="0" smtClean="0"/>
                        <a:t>Some, see OAF1c.  (just different pattern)</a:t>
                      </a:r>
                      <a:endParaRPr lang="en-CA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676457" y="6383337"/>
            <a:ext cx="460714" cy="474663"/>
          </a:xfrm>
        </p:spPr>
        <p:txBody>
          <a:bodyPr/>
          <a:lstStyle/>
          <a:p>
            <a:fld id="{4C3624DE-1D97-41BA-A063-0A38AE052AA1}" type="slidenum">
              <a:rPr lang="en-US" smtClean="0"/>
              <a:t>9</a:t>
            </a:fld>
            <a:endParaRPr lang="en-US" dirty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419872" y="39369"/>
            <a:ext cx="5040560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 anchorCtr="1">
            <a:spAutoFit/>
          </a:bodyPr>
          <a:lstStyle>
            <a:lvl1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lang="en-CA" sz="2400" dirty="0" smtClean="0">
                <a:solidFill>
                  <a:schemeClr val="tx2"/>
                </a:solidFill>
              </a:rPr>
              <a:t>Initializing TIPSY with </a:t>
            </a:r>
            <a:r>
              <a:rPr lang="en-CA" sz="2400" dirty="0" err="1" smtClean="0">
                <a:solidFill>
                  <a:schemeClr val="tx2"/>
                </a:solidFill>
              </a:rPr>
              <a:t>SilvSurvey</a:t>
            </a:r>
            <a:r>
              <a:rPr lang="en-CA" sz="2400" dirty="0" smtClean="0">
                <a:solidFill>
                  <a:schemeClr val="tx2"/>
                </a:solidFill>
              </a:rPr>
              <a:t> Data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920" y="0"/>
            <a:ext cx="720080" cy="720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1600" y="5877272"/>
            <a:ext cx="781236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2400" dirty="0" smtClean="0"/>
              <a:t>Ideally, add back the included losses before </a:t>
            </a:r>
            <a:r>
              <a:rPr lang="en-CA" sz="2400" dirty="0" err="1" smtClean="0"/>
              <a:t>backcasting</a:t>
            </a:r>
            <a:r>
              <a:rPr lang="en-CA" sz="2400" dirty="0" smtClean="0"/>
              <a:t>.  Then (re)apply full values to forecast. 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79514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>
          <a:xfrm>
            <a:off x="862208" y="795736"/>
            <a:ext cx="7924800" cy="1143000"/>
          </a:xfrm>
        </p:spPr>
        <p:txBody>
          <a:bodyPr/>
          <a:lstStyle/>
          <a:p>
            <a:r>
              <a:rPr lang="en-CA" dirty="0" smtClean="0">
                <a:solidFill>
                  <a:srgbClr val="0000FF"/>
                </a:solidFill>
              </a:rPr>
              <a:t>Opportunities </a:t>
            </a:r>
            <a:r>
              <a:rPr lang="en-CA" dirty="0" smtClean="0">
                <a:solidFill>
                  <a:srgbClr val="0000FF"/>
                </a:solidFill>
              </a:rPr>
              <a:t>to Modify TIPSY’s Existing Stand Routine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676457" y="6383337"/>
            <a:ext cx="460714" cy="474663"/>
          </a:xfrm>
        </p:spPr>
        <p:txBody>
          <a:bodyPr/>
          <a:lstStyle/>
          <a:p>
            <a:fld id="{4C3624DE-1D97-41BA-A063-0A38AE052AA1}" type="slidenum">
              <a:rPr lang="en-US" smtClean="0"/>
              <a:t>10</a:t>
            </a:fld>
            <a:endParaRPr lang="en-US" dirty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419872" y="39369"/>
            <a:ext cx="5040560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 anchorCtr="1">
            <a:spAutoFit/>
          </a:bodyPr>
          <a:lstStyle>
            <a:lvl1pPr marL="1143000" indent="-228600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  <a:buNone/>
            </a:pPr>
            <a:r>
              <a:rPr lang="en-CA" sz="2400" dirty="0" smtClean="0">
                <a:solidFill>
                  <a:schemeClr val="tx2"/>
                </a:solidFill>
              </a:rPr>
              <a:t>Initializing TIPSY with </a:t>
            </a:r>
            <a:r>
              <a:rPr lang="en-CA" sz="2400" dirty="0" err="1" smtClean="0">
                <a:solidFill>
                  <a:schemeClr val="tx2"/>
                </a:solidFill>
              </a:rPr>
              <a:t>SilvSurvey</a:t>
            </a:r>
            <a:r>
              <a:rPr lang="en-CA" sz="2400" dirty="0" smtClean="0">
                <a:solidFill>
                  <a:schemeClr val="tx2"/>
                </a:solidFill>
              </a:rPr>
              <a:t> Data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920" y="0"/>
            <a:ext cx="720080" cy="720080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337148"/>
            <a:ext cx="8198296" cy="4495800"/>
          </a:xfrm>
        </p:spPr>
        <p:txBody>
          <a:bodyPr/>
          <a:lstStyle/>
          <a:p>
            <a:r>
              <a:rPr lang="en-CA" sz="2400" dirty="0" smtClean="0"/>
              <a:t>Already incorporates:</a:t>
            </a:r>
          </a:p>
          <a:p>
            <a:pPr lvl="1"/>
            <a:r>
              <a:rPr lang="en-CA" dirty="0" smtClean="0"/>
              <a:t>Single-species, site index</a:t>
            </a:r>
            <a:r>
              <a:rPr lang="en-CA" dirty="0"/>
              <a:t>, </a:t>
            </a:r>
            <a:r>
              <a:rPr lang="en-CA" dirty="0" err="1"/>
              <a:t>regen</a:t>
            </a:r>
            <a:r>
              <a:rPr lang="en-CA" dirty="0"/>
              <a:t> delay, OAFs, </a:t>
            </a:r>
            <a:r>
              <a:rPr lang="en-CA" dirty="0" smtClean="0"/>
              <a:t>PCT</a:t>
            </a:r>
          </a:p>
          <a:p>
            <a:pPr lvl="1"/>
            <a:r>
              <a:rPr lang="en-CA" dirty="0" smtClean="0"/>
              <a:t>Initial density </a:t>
            </a:r>
            <a:r>
              <a:rPr lang="en-CA" dirty="0" err="1" smtClean="0"/>
              <a:t>backcasting</a:t>
            </a:r>
            <a:r>
              <a:rPr lang="en-CA" dirty="0" smtClean="0"/>
              <a:t> (&lt;10K </a:t>
            </a:r>
            <a:r>
              <a:rPr lang="en-CA" dirty="0" err="1" smtClean="0"/>
              <a:t>sph</a:t>
            </a:r>
            <a:r>
              <a:rPr lang="en-CA" dirty="0" smtClean="0"/>
              <a:t>), given </a:t>
            </a:r>
            <a:r>
              <a:rPr lang="en-CA" dirty="0" err="1" smtClean="0"/>
              <a:t>regen</a:t>
            </a:r>
            <a:r>
              <a:rPr lang="en-CA" dirty="0" smtClean="0"/>
              <a:t> method (spatial </a:t>
            </a:r>
            <a:r>
              <a:rPr lang="en-CA" dirty="0" err="1" smtClean="0"/>
              <a:t>dist</a:t>
            </a:r>
            <a:r>
              <a:rPr lang="en-CA" dirty="0" smtClean="0"/>
              <a:t>)</a:t>
            </a:r>
          </a:p>
          <a:p>
            <a:r>
              <a:rPr lang="en-CA" sz="2400" dirty="0" err="1" smtClean="0"/>
              <a:t>Backcasting</a:t>
            </a:r>
            <a:r>
              <a:rPr lang="en-CA" sz="2400" dirty="0" smtClean="0"/>
              <a:t> by interpolation, no functions to refit.</a:t>
            </a:r>
          </a:p>
          <a:p>
            <a:r>
              <a:rPr lang="en-CA" sz="2400" dirty="0" smtClean="0"/>
              <a:t>Additional potential:</a:t>
            </a:r>
          </a:p>
          <a:p>
            <a:pPr lvl="1"/>
            <a:r>
              <a:rPr lang="en-CA" dirty="0"/>
              <a:t>Batch </a:t>
            </a:r>
            <a:r>
              <a:rPr lang="en-CA" dirty="0" smtClean="0"/>
              <a:t>TIPSY implementation</a:t>
            </a:r>
            <a:endParaRPr lang="en-CA" dirty="0"/>
          </a:p>
          <a:p>
            <a:pPr lvl="1"/>
            <a:r>
              <a:rPr lang="en-CA" dirty="0" err="1" smtClean="0"/>
              <a:t>Regen</a:t>
            </a:r>
            <a:r>
              <a:rPr lang="en-CA" dirty="0" smtClean="0"/>
              <a:t> method (spatial </a:t>
            </a:r>
            <a:r>
              <a:rPr lang="en-CA" dirty="0" err="1" smtClean="0"/>
              <a:t>dist</a:t>
            </a:r>
            <a:r>
              <a:rPr lang="en-CA" dirty="0" smtClean="0"/>
              <a:t>) </a:t>
            </a:r>
            <a:r>
              <a:rPr lang="en-CA" dirty="0" err="1" smtClean="0"/>
              <a:t>backcasting</a:t>
            </a:r>
            <a:endParaRPr lang="en-CA" dirty="0" smtClean="0"/>
          </a:p>
          <a:p>
            <a:pPr lvl="1"/>
            <a:r>
              <a:rPr lang="en-CA" dirty="0" smtClean="0"/>
              <a:t>Partial OAFs in </a:t>
            </a:r>
            <a:r>
              <a:rPr lang="en-CA" dirty="0" err="1" smtClean="0"/>
              <a:t>backcasting</a:t>
            </a:r>
            <a:endParaRPr lang="en-CA" dirty="0" smtClean="0"/>
          </a:p>
          <a:p>
            <a:pPr lvl="1"/>
            <a:r>
              <a:rPr lang="en-CA" dirty="0" smtClean="0"/>
              <a:t>Maybe:  mixed-species, genetics, etc.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891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portfishin.asia/wp-content/uploads/2011/10/fly_fishing_cartoon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8" y="615021"/>
            <a:ext cx="7944755" cy="4830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9984" y="5258583"/>
            <a:ext cx="7466592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CA" sz="3200" dirty="0" smtClean="0">
                <a:solidFill>
                  <a:srgbClr val="000000"/>
                </a:solidFill>
              </a:rPr>
              <a:t> Questions?</a:t>
            </a:r>
            <a:endParaRPr lang="en-CA" sz="3200" dirty="0">
              <a:solidFill>
                <a:srgbClr val="000000"/>
              </a:solidFill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676457" y="6383337"/>
            <a:ext cx="460714" cy="474663"/>
          </a:xfrm>
        </p:spPr>
        <p:txBody>
          <a:bodyPr/>
          <a:lstStyle/>
          <a:p>
            <a:pPr>
              <a:buNone/>
            </a:pPr>
            <a:fld id="{4C3624DE-1D97-41BA-A063-0A38AE052AA1}" type="slidenum">
              <a:rPr lang="en-US" smtClean="0"/>
              <a:pPr>
                <a:buNone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70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43000" marR="0" indent="-2286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 typeface="Wingdings" pitchFamily="2" charset="2"/>
          <a:buChar char="l"/>
          <a:tabLst/>
          <a:defRPr kumimoji="0" lang="en-US" sz="1700" b="1" i="0" u="none" strike="noStrike" cap="none" normalizeH="0" baseline="0" smtClean="0">
            <a:ln>
              <a:noFill/>
            </a:ln>
            <a:solidFill>
              <a:srgbClr val="CC33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43000" marR="0" indent="-2286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 typeface="Wingdings" pitchFamily="2" charset="2"/>
          <a:buChar char="l"/>
          <a:tabLst/>
          <a:defRPr kumimoji="0" lang="en-US" sz="1700" b="1" i="0" u="none" strike="noStrike" cap="none" normalizeH="0" baseline="0" smtClean="0">
            <a:ln>
              <a:noFill/>
            </a:ln>
            <a:solidFill>
              <a:srgbClr val="CC33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5750</TotalTime>
  <Words>512</Words>
  <Application>Microsoft Office PowerPoint</Application>
  <PresentationFormat>On-screen Show (4:3)</PresentationFormat>
  <Paragraphs>111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Capsules</vt:lpstr>
      <vt:lpstr>Office Theme</vt:lpstr>
      <vt:lpstr>Initializing TIPSY 4.3           with Silviculture Survey (RESULTS) Data </vt:lpstr>
      <vt:lpstr>PowerPoint Presentation</vt:lpstr>
      <vt:lpstr>Project Intent</vt:lpstr>
      <vt:lpstr>Reflects SilvSurvey Limitations</vt:lpstr>
      <vt:lpstr>Reflects TIPSY Limitations</vt:lpstr>
      <vt:lpstr>Regen Method (P,N,C) Implications </vt:lpstr>
      <vt:lpstr>PowerPoint Presentation</vt:lpstr>
      <vt:lpstr>TIPSY Mixed-Species Implications</vt:lpstr>
      <vt:lpstr>OAF Implications</vt:lpstr>
      <vt:lpstr>Opportunities to Modify TIPSY’s Existing Stand Routine</vt:lpstr>
      <vt:lpstr>PowerPoint Presentation</vt:lpstr>
    </vt:vector>
  </TitlesOfParts>
  <Company>Stearns-Smith &amp; Associates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FAIB 2007 Update</dc:title>
  <dc:creator>Steve Stearns-Smith</dc:creator>
  <cp:lastModifiedBy>Steve</cp:lastModifiedBy>
  <cp:revision>265</cp:revision>
  <dcterms:created xsi:type="dcterms:W3CDTF">2006-12-29T21:37:23Z</dcterms:created>
  <dcterms:modified xsi:type="dcterms:W3CDTF">2013-04-04T02:16:47Z</dcterms:modified>
</cp:coreProperties>
</file>